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7" r:id="rId3"/>
    <p:sldId id="258" r:id="rId4"/>
    <p:sldId id="267" r:id="rId5"/>
    <p:sldId id="259" r:id="rId6"/>
    <p:sldId id="265" r:id="rId7"/>
    <p:sldId id="260" r:id="rId8"/>
    <p:sldId id="284" r:id="rId9"/>
    <p:sldId id="281" r:id="rId10"/>
    <p:sldId id="282" r:id="rId11"/>
    <p:sldId id="262" r:id="rId12"/>
    <p:sldId id="261" r:id="rId13"/>
    <p:sldId id="285" r:id="rId14"/>
    <p:sldId id="263" r:id="rId15"/>
    <p:sldId id="270" r:id="rId16"/>
    <p:sldId id="278" r:id="rId17"/>
    <p:sldId id="280" r:id="rId18"/>
    <p:sldId id="264" r:id="rId19"/>
    <p:sldId id="286" r:id="rId20"/>
    <p:sldId id="288" r:id="rId21"/>
    <p:sldId id="273" r:id="rId22"/>
    <p:sldId id="274" r:id="rId23"/>
    <p:sldId id="257" r:id="rId24"/>
    <p:sldId id="276" r:id="rId25"/>
    <p:sldId id="279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390"/>
    <a:srgbClr val="00CC8F"/>
    <a:srgbClr val="004A31"/>
    <a:srgbClr val="2A5868"/>
    <a:srgbClr val="0DFF4D"/>
    <a:srgbClr val="FFFF17"/>
    <a:srgbClr val="E8DA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6" autoAdjust="0"/>
    <p:restoredTop sz="94660"/>
  </p:normalViewPr>
  <p:slideViewPr>
    <p:cSldViewPr snapToGrid="0">
      <p:cViewPr>
        <p:scale>
          <a:sx n="66" d="100"/>
          <a:sy n="66" d="100"/>
        </p:scale>
        <p:origin x="152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9ED92-8D36-4B7A-802F-C7FFE6BDE10A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8D884-A562-4783-A745-7E2578FBC9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10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63955-6021-4D43-B6F8-AE50B62D6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D9DBC3-B8D0-4BE8-9392-6F935C9B0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14D14-1D8C-48D6-B001-21F2CF74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68721E-5B0B-49BB-A8AD-11C6BA0C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BC9BAD-82EF-48C8-9D03-1522EB37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45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04D2E-C30A-4251-98C4-3101BDF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66AEF0-47F5-41D6-AD1C-2EA13E4C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F9F4B-3E82-4541-8F85-30EB9B67D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784F5A-E8D0-451A-9E99-F4FF79A7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699541-A176-4F91-9C42-9362BE84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10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5A9E6E-DFAB-4910-93B4-2677263B3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A0311F-5E0A-4AFB-BD4A-0E2DAE271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20FF00-C375-41C2-B82F-E72FB9DB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9960-7B7B-4C86-8F93-019D7AF5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4ED73A-C000-4BAA-9B6D-E09CBFC6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869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96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682EA-887A-4F80-9144-05FF5E51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31633-50A7-4973-9266-9E250B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87099B-D51A-42CB-816B-273AE971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86C93-83CF-40B2-8657-72310C418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A5682-CEF7-426C-A25A-5BFCBA8C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0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A65F7-6885-4744-8630-A84F76D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8ACF58-8D59-4826-8BBD-BCF5B612A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5F568-BC20-42B4-A671-89C5EE5F0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849CE1-F8A9-401F-9ABB-07D0C469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A8B5CDA-443D-43E5-80C3-DB0C5B43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85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4091C-D9D1-4928-BBEE-73DFAAE6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9C3031-B0E2-4AD5-871C-5E7B427CE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E15064-B0FC-4EE0-BA3D-D22763E77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B4201C-11EA-4365-B9B8-C1B415457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F307BE-5412-42DB-866F-29316050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FEB9BB-76B9-46B5-A4CE-7501FDC2D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43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2DD9A-8B21-40A2-89A4-1FD2BBDA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5C99AD-4E2E-4B3C-B0C8-05966ECD0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B91FFD-F7D0-4884-87E6-56231F269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121ABC-DE38-40DD-BFFB-4FC72E9D6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24167E9-3304-46BA-BBE6-F2D71DE00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685EEAC-1CDC-48B6-8DB9-90CD475F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B04BD64-C8EF-401D-BDED-12F81EDD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DB1E76-40D7-49C8-9F2B-38856FF1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851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FE627-DB8F-4C11-AF2D-155FE9CC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AC2CF4-A2DA-4E87-9EFB-C55A5737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7F33ED-C657-4BBA-87C1-AE861B5F7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28832A-F55F-4EB1-864C-DF610D7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96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45E767-4E15-421D-9AA0-9D6C5F7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BC03DB9-C60F-4255-85DD-C29CF6570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AE42FD-45C7-43D9-A6B7-73594BFD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15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69ABE-F958-432E-9996-9CD866A1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6A2459-1D38-4C5D-A9FB-980147B2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5632A8-6F68-4B6B-B2EF-E61B9C7F0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3F2D50-871C-4997-8206-A67E6FB8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58B107-295F-4202-81FC-50D86708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DB6DCF-B5E8-4EB6-A02D-8BCF7C49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49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2ADD1-5F96-49E9-8F68-66DEA655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88A4FA-736F-47FC-BCB9-E7D099085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A62CF8-F6FC-454B-AE85-E7B8D1B85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6A738-E91B-4B1B-80A3-E6E4F4E9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694080-A4EF-45AF-82E1-0D2895B6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FD4E9E-190C-4B6E-9860-81E0C8F0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06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25BB6E-6953-47D3-A04D-96810794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EFDFF6-AA8E-47C6-86B6-AA18D2D3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A70A16-818C-4C0D-A91C-7231BDBBD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E0D0-6EAC-499F-8094-304A4B791ECB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2B38F9-AF41-49E2-91C6-C7E1D80BB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7D06F4-60C0-45A3-8F58-AF42F298E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CCA9A-A9BA-4E82-B815-59E89C3723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37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27E91-2BCF-484B-9812-5C9F1AFE0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3196"/>
            <a:ext cx="9144000" cy="2387600"/>
          </a:xfrm>
        </p:spPr>
        <p:txBody>
          <a:bodyPr/>
          <a:lstStyle/>
          <a:p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Ttt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D8653B-56E4-4DE3-84FD-0CEBCC56B4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47712F-887E-411B-B715-5D52F7FEF5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7" r="2086" b="5807"/>
          <a:stretch/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336FC87-DD9F-404C-8870-FBFBBDCA78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C8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11C5C-5728-4D7B-9BE7-04E8A101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5263866" y="1613598"/>
            <a:ext cx="1925527" cy="1768446"/>
          </a:xfrm>
          <a:prstGeom prst="rect">
            <a:avLst/>
          </a:prstGeom>
          <a:noFill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7B87CA-FD65-43D3-9CEC-987E28F1C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/>
          <a:stretch/>
        </p:blipFill>
        <p:spPr>
          <a:xfrm>
            <a:off x="3689677" y="3498740"/>
            <a:ext cx="5864870" cy="13626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06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may contain: 4 people, people smiling, people standing">
            <a:extLst>
              <a:ext uri="{FF2B5EF4-FFF2-40B4-BE49-F238E27FC236}">
                <a16:creationId xmlns:a16="http://schemas.microsoft.com/office/drawing/2014/main" id="{E0BF99C6-0C55-4256-B1E6-300CFF06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433187" cy="41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E4A6EB-E979-4111-96D7-2C1465662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87" y="2099187"/>
            <a:ext cx="4758813" cy="47588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EDBDC81-5FF8-4634-B187-8F10FCB505C9}"/>
              </a:ext>
            </a:extLst>
          </p:cNvPr>
          <p:cNvSpPr/>
          <p:nvPr/>
        </p:nvSpPr>
        <p:spPr>
          <a:xfrm>
            <a:off x="0" y="4181168"/>
            <a:ext cx="7433186" cy="2676832"/>
          </a:xfrm>
          <a:prstGeom prst="rect">
            <a:avLst/>
          </a:prstGeom>
          <a:solidFill>
            <a:srgbClr val="00C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CC8F"/>
                </a:solidFill>
              </a:ln>
              <a:solidFill>
                <a:srgbClr val="00CC8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D36EB6-846B-4C75-BBB0-220E32A44CF3}"/>
              </a:ext>
            </a:extLst>
          </p:cNvPr>
          <p:cNvSpPr txBox="1"/>
          <p:nvPr/>
        </p:nvSpPr>
        <p:spPr>
          <a:xfrm>
            <a:off x="8026399" y="667656"/>
            <a:ext cx="3886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Demonstração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F80E84-2511-4B3C-884E-58DF3691CB6E}"/>
              </a:ext>
            </a:extLst>
          </p:cNvPr>
          <p:cNvSpPr txBox="1"/>
          <p:nvPr/>
        </p:nvSpPr>
        <p:spPr>
          <a:xfrm>
            <a:off x="1081314" y="5134863"/>
            <a:ext cx="4761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FARSUL &amp; SENAR</a:t>
            </a:r>
          </a:p>
        </p:txBody>
      </p:sp>
    </p:spTree>
    <p:extLst>
      <p:ext uri="{BB962C8B-B14F-4D97-AF65-F5344CB8AC3E}">
        <p14:creationId xmlns:p14="http://schemas.microsoft.com/office/powerpoint/2010/main" val="225636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B2E0E981-544F-45DA-9988-9542684D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85" y="261936"/>
            <a:ext cx="3152484" cy="63341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E855597-D600-400B-B1CE-4D7759639D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28"/>
          <a:stretch/>
        </p:blipFill>
        <p:spPr>
          <a:xfrm>
            <a:off x="0" y="0"/>
            <a:ext cx="5767241" cy="68580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51C144C-3BED-4FDA-B977-39879511138F}"/>
              </a:ext>
            </a:extLst>
          </p:cNvPr>
          <p:cNvSpPr txBox="1"/>
          <p:nvPr/>
        </p:nvSpPr>
        <p:spPr>
          <a:xfrm>
            <a:off x="151212" y="2783383"/>
            <a:ext cx="4721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Plataforma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C4E5B74-B547-4DCF-8EDE-CB9E1985D9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51212" y="5788449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108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gribusiness">
            <a:extLst>
              <a:ext uri="{FF2B5EF4-FFF2-40B4-BE49-F238E27FC236}">
                <a16:creationId xmlns:a16="http://schemas.microsoft.com/office/drawing/2014/main" id="{A6A80A6A-3ADE-45DC-9611-215C2AC86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"/>
          <a:stretch/>
        </p:blipFill>
        <p:spPr bwMode="auto">
          <a:xfrm>
            <a:off x="0" y="1608486"/>
            <a:ext cx="12192000" cy="36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E31B79-0628-47C5-A6AA-F1CBA0490C40}"/>
              </a:ext>
            </a:extLst>
          </p:cNvPr>
          <p:cNvSpPr/>
          <p:nvPr/>
        </p:nvSpPr>
        <p:spPr>
          <a:xfrm>
            <a:off x="0" y="1600200"/>
            <a:ext cx="12192000" cy="3657599"/>
          </a:xfrm>
          <a:prstGeom prst="rect">
            <a:avLst/>
          </a:prstGeom>
          <a:solidFill>
            <a:srgbClr val="00CC8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092721-EEBA-45CE-B1A6-E5F895F8A795}"/>
              </a:ext>
            </a:extLst>
          </p:cNvPr>
          <p:cNvSpPr txBox="1"/>
          <p:nvPr/>
        </p:nvSpPr>
        <p:spPr>
          <a:xfrm>
            <a:off x="247649" y="2075211"/>
            <a:ext cx="7943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Oportunidade </a:t>
            </a:r>
          </a:p>
          <a:p>
            <a:r>
              <a:rPr lang="pt-BR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de Mercado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2E0BA59-1226-4809-8939-71C4296C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1312653" y="4383535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894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DFD54F-57A8-41EB-9488-67CF2B8B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0" y="0"/>
            <a:ext cx="12195040" cy="68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4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1C6783D-FB90-4806-AF5B-FCF5BCBC71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 r="1497" b="2152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1A9676A-9B9A-40AD-AD19-7383C6E3ED3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CC8F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942A7E-44BF-43E3-A0B7-BB3CC54AA77D}"/>
              </a:ext>
            </a:extLst>
          </p:cNvPr>
          <p:cNvSpPr txBox="1"/>
          <p:nvPr/>
        </p:nvSpPr>
        <p:spPr>
          <a:xfrm>
            <a:off x="7228566" y="4266868"/>
            <a:ext cx="474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Modelo de negócio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AD65A6-032D-41D2-8ED5-63458F51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223739" y="171098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463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48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9239" y="149849"/>
            <a:ext cx="11653509" cy="655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870474-0DCC-4F7F-9F8E-AB65EEDD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" b="110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9566DBF-3408-413B-9B14-7C578B3AC1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C8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600" dirty="0">
              <a:latin typeface="Roboto Black" panose="02000000000000000000" pitchFamily="2" charset="0"/>
              <a:ea typeface="Roboto Black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B47BC20-3A7B-4527-B6E3-088218C325EB}"/>
              </a:ext>
            </a:extLst>
          </p:cNvPr>
          <p:cNvSpPr txBox="1"/>
          <p:nvPr/>
        </p:nvSpPr>
        <p:spPr>
          <a:xfrm>
            <a:off x="381000" y="584200"/>
            <a:ext cx="3092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Custos</a:t>
            </a:r>
          </a:p>
        </p:txBody>
      </p:sp>
    </p:spTree>
    <p:extLst>
      <p:ext uri="{BB962C8B-B14F-4D97-AF65-F5344CB8AC3E}">
        <p14:creationId xmlns:p14="http://schemas.microsoft.com/office/powerpoint/2010/main" val="391485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C558709-3994-4312-BA46-20324DCDF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" b="1529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AAE02E1-48B0-4B0D-B802-0C5DB8831E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C8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600" dirty="0">
              <a:latin typeface="Roboto Black" panose="02000000000000000000" pitchFamily="2" charset="0"/>
              <a:ea typeface="Roboto Black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E7978F-CBA5-44EA-AA74-62928E0CC711}"/>
              </a:ext>
            </a:extLst>
          </p:cNvPr>
          <p:cNvSpPr txBox="1"/>
          <p:nvPr/>
        </p:nvSpPr>
        <p:spPr>
          <a:xfrm>
            <a:off x="3618398" y="2533469"/>
            <a:ext cx="49552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R$ 250,80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E9FB6E-4C71-40FA-8DCC-F47227134EF9}"/>
              </a:ext>
            </a:extLst>
          </p:cNvPr>
          <p:cNvSpPr txBox="1"/>
          <p:nvPr/>
        </p:nvSpPr>
        <p:spPr>
          <a:xfrm>
            <a:off x="4192272" y="3730897"/>
            <a:ext cx="3807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(até 1000 usuários)</a:t>
            </a:r>
          </a:p>
        </p:txBody>
      </p:sp>
    </p:spTree>
    <p:extLst>
      <p:ext uri="{BB962C8B-B14F-4D97-AF65-F5344CB8AC3E}">
        <p14:creationId xmlns:p14="http://schemas.microsoft.com/office/powerpoint/2010/main" val="113371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11EB45-05B1-4026-ABE6-37BD94DA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F9AA3A-FA9A-4F4C-858E-C817E999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61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9D75A2-5820-48D4-88EE-AC038D487253}"/>
              </a:ext>
            </a:extLst>
          </p:cNvPr>
          <p:cNvSpPr txBox="1"/>
          <p:nvPr/>
        </p:nvSpPr>
        <p:spPr>
          <a:xfrm>
            <a:off x="1709056" y="2323798"/>
            <a:ext cx="8773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79,1%</a:t>
            </a:r>
            <a:r>
              <a:rPr lang="pt-BR" sz="3600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dos arrendamentos solicitam assistência técnica para produção vegetal e </a:t>
            </a:r>
            <a:r>
              <a:rPr lang="pt-BR" sz="36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28,7%</a:t>
            </a:r>
            <a:r>
              <a:rPr lang="pt-BR" sz="3600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animal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7CA52C-6D1A-436D-A55F-435631ECBCC1}"/>
              </a:ext>
            </a:extLst>
          </p:cNvPr>
          <p:cNvSpPr txBox="1"/>
          <p:nvPr/>
        </p:nvSpPr>
        <p:spPr>
          <a:xfrm>
            <a:off x="1311728" y="5437112"/>
            <a:ext cx="9568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rgbClr val="00CC8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Fonte: O arrendamento de terras no Brasil: Uma abordagem Regional</a:t>
            </a:r>
          </a:p>
          <a:p>
            <a:pPr algn="ctr"/>
            <a:r>
              <a:rPr lang="pt-BR" sz="2400" i="1" dirty="0">
                <a:solidFill>
                  <a:srgbClr val="00CC8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UNICAMP</a:t>
            </a:r>
          </a:p>
        </p:txBody>
      </p:sp>
    </p:spTree>
    <p:extLst>
      <p:ext uri="{BB962C8B-B14F-4D97-AF65-F5344CB8AC3E}">
        <p14:creationId xmlns:p14="http://schemas.microsoft.com/office/powerpoint/2010/main" val="258319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3A31BE-83DC-448E-9D8C-5782FA99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912" y="0"/>
            <a:ext cx="778892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1F1BCC0-6B52-4B2A-B1A5-CE437F8918D6}"/>
              </a:ext>
            </a:extLst>
          </p:cNvPr>
          <p:cNvSpPr txBox="1"/>
          <p:nvPr/>
        </p:nvSpPr>
        <p:spPr>
          <a:xfrm>
            <a:off x="807010" y="3429000"/>
            <a:ext cx="46178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47% de estabelecimentos de produção Agrícola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A570C9-12B9-4B96-AE0F-52DB722AD2FB}"/>
              </a:ext>
            </a:extLst>
          </p:cNvPr>
          <p:cNvSpPr txBox="1"/>
          <p:nvPr/>
        </p:nvSpPr>
        <p:spPr>
          <a:xfrm>
            <a:off x="7824667" y="119742"/>
            <a:ext cx="47447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D7839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1% de estabelecimento </a:t>
            </a:r>
          </a:p>
          <a:p>
            <a:r>
              <a:rPr lang="pt-BR" sz="4000" dirty="0">
                <a:solidFill>
                  <a:srgbClr val="D7839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		de </a:t>
            </a:r>
          </a:p>
          <a:p>
            <a:r>
              <a:rPr lang="pt-BR" sz="4000" dirty="0">
                <a:solidFill>
                  <a:srgbClr val="D7839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		produção</a:t>
            </a:r>
          </a:p>
          <a:p>
            <a:r>
              <a:rPr lang="pt-BR" sz="4000" dirty="0">
                <a:solidFill>
                  <a:srgbClr val="D7839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		Agrícola</a:t>
            </a:r>
          </a:p>
        </p:txBody>
      </p:sp>
    </p:spTree>
    <p:extLst>
      <p:ext uri="{BB962C8B-B14F-4D97-AF65-F5344CB8AC3E}">
        <p14:creationId xmlns:p14="http://schemas.microsoft.com/office/powerpoint/2010/main" val="122938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5ACD42-FDDA-45ED-9D1B-7D942935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3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C1639F8-6BAA-4C35-91D5-23B5B92A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4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C78615-D949-472B-9668-ADAC04EFF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5"/>
          <a:stretch/>
        </p:blipFill>
        <p:spPr>
          <a:xfrm>
            <a:off x="0" y="-1"/>
            <a:ext cx="12192000" cy="69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7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DAD518-0E8F-424D-A1D0-4B30FF442BF5}"/>
              </a:ext>
            </a:extLst>
          </p:cNvPr>
          <p:cNvSpPr/>
          <p:nvPr/>
        </p:nvSpPr>
        <p:spPr>
          <a:xfrm>
            <a:off x="0" y="0"/>
            <a:ext cx="3338818" cy="6858000"/>
          </a:xfrm>
          <a:prstGeom prst="rect">
            <a:avLst/>
          </a:prstGeom>
          <a:solidFill>
            <a:srgbClr val="00C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CC8F"/>
                </a:solidFill>
              </a:ln>
              <a:solidFill>
                <a:srgbClr val="00CC8F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BF9146-9D52-46A6-96FB-2B3B2E3D086B}"/>
              </a:ext>
            </a:extLst>
          </p:cNvPr>
          <p:cNvSpPr txBox="1"/>
          <p:nvPr/>
        </p:nvSpPr>
        <p:spPr>
          <a:xfrm>
            <a:off x="165682" y="2274838"/>
            <a:ext cx="3007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Quem somos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979A4F-EA7D-4241-9698-DCECF5BB6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22" y="1050719"/>
            <a:ext cx="3816994" cy="38169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B2C7BAF-9B6C-4D2C-962A-7E6010AB0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944" y="1050719"/>
            <a:ext cx="3816994" cy="38169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655F1B-1E8E-4676-B4D0-C82DF9D19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69" y="1050719"/>
            <a:ext cx="3816994" cy="38169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79CC79-546B-4C0C-B726-4413D9DF2280}"/>
              </a:ext>
            </a:extLst>
          </p:cNvPr>
          <p:cNvSpPr txBox="1"/>
          <p:nvPr/>
        </p:nvSpPr>
        <p:spPr>
          <a:xfrm>
            <a:off x="3808694" y="432033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ubik" panose="00000500000000000000" pitchFamily="2" charset="-79"/>
              </a:rPr>
              <a:t>Fernando Pascoal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3E48924-ACC6-4673-856A-982B59774D8A}"/>
              </a:ext>
            </a:extLst>
          </p:cNvPr>
          <p:cNvSpPr txBox="1"/>
          <p:nvPr/>
        </p:nvSpPr>
        <p:spPr>
          <a:xfrm>
            <a:off x="6911723" y="4320330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ubik" panose="00000500000000000000" pitchFamily="2" charset="-79"/>
              </a:rPr>
              <a:t>Eduardo </a:t>
            </a:r>
            <a:r>
              <a:rPr lang="pt-BR" dirty="0" err="1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ubik" panose="00000500000000000000" pitchFamily="2" charset="-79"/>
              </a:rPr>
              <a:t>Dusik</a:t>
            </a:r>
            <a:endParaRPr lang="pt-BR" dirty="0">
              <a:solidFill>
                <a:srgbClr val="00CC8F"/>
              </a:solidFill>
              <a:latin typeface="Roboto Black" panose="02000000000000000000" pitchFamily="2" charset="0"/>
              <a:ea typeface="Roboto Black" panose="02000000000000000000" pitchFamily="2" charset="0"/>
              <a:cs typeface="Rubik" panose="00000500000000000000" pitchFamily="2" charset="-79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46D482-91A6-4B2F-B075-C37FCF4854CB}"/>
              </a:ext>
            </a:extLst>
          </p:cNvPr>
          <p:cNvSpPr txBox="1"/>
          <p:nvPr/>
        </p:nvSpPr>
        <p:spPr>
          <a:xfrm>
            <a:off x="9683351" y="4320330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ubik" panose="00000500000000000000" pitchFamily="2" charset="-79"/>
              </a:rPr>
              <a:t>Guilherme </a:t>
            </a:r>
            <a:r>
              <a:rPr lang="pt-BR" dirty="0" err="1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ubik" panose="00000500000000000000" pitchFamily="2" charset="-79"/>
              </a:rPr>
              <a:t>Prezzi</a:t>
            </a:r>
            <a:endParaRPr lang="pt-BR" dirty="0">
              <a:solidFill>
                <a:srgbClr val="00CC8F"/>
              </a:solidFill>
              <a:latin typeface="Roboto Black" panose="02000000000000000000" pitchFamily="2" charset="0"/>
              <a:ea typeface="Roboto Black" panose="02000000000000000000" pitchFamily="2" charset="0"/>
              <a:cs typeface="Rubik" panose="00000500000000000000" pitchFamily="2" charset="-79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F1584C-0334-4C69-8BE2-DB937C3D5A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72570" y="5937626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2224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1744092-AC52-4957-82A0-B194DEF95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" b="2769"/>
          <a:stretch/>
        </p:blipFill>
        <p:spPr>
          <a:xfrm>
            <a:off x="-329942" y="0"/>
            <a:ext cx="1252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3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9DE87A5-AC6B-4737-9F54-4EE3469FA702}"/>
              </a:ext>
            </a:extLst>
          </p:cNvPr>
          <p:cNvSpPr txBox="1"/>
          <p:nvPr/>
        </p:nvSpPr>
        <p:spPr>
          <a:xfrm>
            <a:off x="611414" y="1115002"/>
            <a:ext cx="32896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Tecnologia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324FE0A-BE78-4DBE-AF6C-28E09D3F1D50}"/>
              </a:ext>
            </a:extLst>
          </p:cNvPr>
          <p:cNvSpPr txBox="1"/>
          <p:nvPr/>
        </p:nvSpPr>
        <p:spPr>
          <a:xfrm>
            <a:off x="539890" y="2599871"/>
            <a:ext cx="2603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Cloud Compute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Cloud </a:t>
            </a:r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+ CDN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Website CDN</a:t>
            </a:r>
          </a:p>
          <a:p>
            <a:r>
              <a:rPr lang="pt-BR" dirty="0" err="1">
                <a:latin typeface="Roboto" panose="02000000000000000000" pitchFamily="2" charset="0"/>
                <a:ea typeface="Roboto" panose="02000000000000000000" pitchFamily="2" charset="0"/>
              </a:rPr>
              <a:t>Repo</a:t>
            </a:r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 +  CI/CD (ANO)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Domínios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1F5DD8-A292-46DC-87ED-27DBB39E67D1}"/>
              </a:ext>
            </a:extLst>
          </p:cNvPr>
          <p:cNvSpPr txBox="1"/>
          <p:nvPr/>
        </p:nvSpPr>
        <p:spPr>
          <a:xfrm>
            <a:off x="3032438" y="2599871"/>
            <a:ext cx="1282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R$ 220,80</a:t>
            </a:r>
          </a:p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R$ 0,00</a:t>
            </a:r>
          </a:p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R$ 0,00</a:t>
            </a:r>
          </a:p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R$ 0,00</a:t>
            </a:r>
          </a:p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R$ 0,00</a:t>
            </a:r>
          </a:p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R$ 30,00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16C0C74-8DBC-4B1E-9955-6BD8CD7D048F}"/>
              </a:ext>
            </a:extLst>
          </p:cNvPr>
          <p:cNvSpPr txBox="1"/>
          <p:nvPr/>
        </p:nvSpPr>
        <p:spPr>
          <a:xfrm>
            <a:off x="4459514" y="2599871"/>
            <a:ext cx="590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R$ 1.324,80	  R$ 1.324,80	      R$ 2.649,60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R$ 3.091,20	  R$ 3.312,00	      R$ 7.286,40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R$ 529,92	  R$ 5.299,20	      R$ 26.496,00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R$ 0,00		  R$ 0,00		      R$ 0,00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R$ 529,92	  R$ 1.148,16	      R$ 1.766,40</a:t>
            </a:r>
          </a:p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R$ 30,00		  R$ 30,00	      R$ 30,00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CB7E99-8A4D-4C4C-8D76-9E299374752F}"/>
              </a:ext>
            </a:extLst>
          </p:cNvPr>
          <p:cNvSpPr txBox="1"/>
          <p:nvPr/>
        </p:nvSpPr>
        <p:spPr>
          <a:xfrm>
            <a:off x="4319814" y="2103658"/>
            <a:ext cx="604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anose="02000000000000000000" pitchFamily="2" charset="0"/>
                <a:ea typeface="Roboto" panose="02000000000000000000" pitchFamily="2" charset="0"/>
              </a:rPr>
              <a:t>Escala 1K (0.5%)	  Escala 10K (5%)	      Escala 50K (25%)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31134C-60A6-45AE-AA0E-BD196ED1ED20}"/>
              </a:ext>
            </a:extLst>
          </p:cNvPr>
          <p:cNvSpPr txBox="1"/>
          <p:nvPr/>
        </p:nvSpPr>
        <p:spPr>
          <a:xfrm>
            <a:off x="3161251" y="2091871"/>
            <a:ext cx="95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Inicial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CFCFD9-BC31-4924-84F7-767FFB06111A}"/>
              </a:ext>
            </a:extLst>
          </p:cNvPr>
          <p:cNvSpPr txBox="1"/>
          <p:nvPr/>
        </p:nvSpPr>
        <p:spPr>
          <a:xfrm>
            <a:off x="527190" y="208826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Serviços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C2400EDD-35B3-4A62-9876-96727E99C474}"/>
              </a:ext>
            </a:extLst>
          </p:cNvPr>
          <p:cNvCxnSpPr/>
          <p:nvPr/>
        </p:nvCxnSpPr>
        <p:spPr>
          <a:xfrm>
            <a:off x="4230914" y="2457601"/>
            <a:ext cx="0" cy="1803400"/>
          </a:xfrm>
          <a:prstGeom prst="line">
            <a:avLst/>
          </a:prstGeom>
          <a:ln>
            <a:solidFill>
              <a:srgbClr val="00CC8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E71D2A-785D-415C-B037-62FCCA96CF9B}"/>
              </a:ext>
            </a:extLst>
          </p:cNvPr>
          <p:cNvCxnSpPr/>
          <p:nvPr/>
        </p:nvCxnSpPr>
        <p:spPr>
          <a:xfrm>
            <a:off x="6085114" y="2457601"/>
            <a:ext cx="0" cy="1803400"/>
          </a:xfrm>
          <a:prstGeom prst="line">
            <a:avLst/>
          </a:prstGeom>
          <a:ln>
            <a:solidFill>
              <a:srgbClr val="00CC8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17BAD1CD-AC28-4349-8B02-DFFCF2643CB5}"/>
              </a:ext>
            </a:extLst>
          </p:cNvPr>
          <p:cNvCxnSpPr/>
          <p:nvPr/>
        </p:nvCxnSpPr>
        <p:spPr>
          <a:xfrm>
            <a:off x="8042245" y="2470301"/>
            <a:ext cx="0" cy="1803400"/>
          </a:xfrm>
          <a:prstGeom prst="line">
            <a:avLst/>
          </a:prstGeom>
          <a:ln>
            <a:solidFill>
              <a:srgbClr val="00CC8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D4331E-9308-49A9-AF4A-9865EA399BEF}"/>
              </a:ext>
            </a:extLst>
          </p:cNvPr>
          <p:cNvCxnSpPr/>
          <p:nvPr/>
        </p:nvCxnSpPr>
        <p:spPr>
          <a:xfrm>
            <a:off x="2819208" y="2510971"/>
            <a:ext cx="0" cy="1803400"/>
          </a:xfrm>
          <a:prstGeom prst="line">
            <a:avLst/>
          </a:prstGeom>
          <a:ln>
            <a:solidFill>
              <a:srgbClr val="00CC8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11B02A7C-6EA8-4821-A96C-9AB0439BD92D}"/>
              </a:ext>
            </a:extLst>
          </p:cNvPr>
          <p:cNvCxnSpPr>
            <a:cxnSpLocks/>
          </p:cNvCxnSpPr>
          <p:nvPr/>
        </p:nvCxnSpPr>
        <p:spPr>
          <a:xfrm flipH="1">
            <a:off x="2700899" y="4485588"/>
            <a:ext cx="6322928" cy="0"/>
          </a:xfrm>
          <a:prstGeom prst="line">
            <a:avLst/>
          </a:prstGeom>
          <a:ln>
            <a:solidFill>
              <a:srgbClr val="00CC8F">
                <a:alpha val="4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9C983EF-D8FB-474A-B431-5010CD1F0FBE}"/>
              </a:ext>
            </a:extLst>
          </p:cNvPr>
          <p:cNvSpPr txBox="1"/>
          <p:nvPr/>
        </p:nvSpPr>
        <p:spPr>
          <a:xfrm>
            <a:off x="527190" y="451096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Roboto Medium" panose="02000000000000000000" pitchFamily="2" charset="0"/>
                <a:ea typeface="Roboto Medium" panose="02000000000000000000" pitchFamily="2" charset="0"/>
              </a:rPr>
              <a:t>Total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7E97C25-7B03-4BC2-AB49-2ECA5CBABF03}"/>
              </a:ext>
            </a:extLst>
          </p:cNvPr>
          <p:cNvSpPr txBox="1"/>
          <p:nvPr/>
        </p:nvSpPr>
        <p:spPr>
          <a:xfrm>
            <a:off x="2901758" y="4532986"/>
            <a:ext cx="1494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R$ 250,80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CA268C-06B1-4894-8F66-BCB35C2FBE69}"/>
              </a:ext>
            </a:extLst>
          </p:cNvPr>
          <p:cNvSpPr txBox="1"/>
          <p:nvPr/>
        </p:nvSpPr>
        <p:spPr>
          <a:xfrm>
            <a:off x="4479160" y="4532986"/>
            <a:ext cx="171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R$ 5.505,84	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A644B35-7C98-45C1-B085-BDF5079BBCDE}"/>
              </a:ext>
            </a:extLst>
          </p:cNvPr>
          <p:cNvSpPr txBox="1"/>
          <p:nvPr/>
        </p:nvSpPr>
        <p:spPr>
          <a:xfrm>
            <a:off x="6356290" y="4535119"/>
            <a:ext cx="204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R$ 11.114,16	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A7CE2C-DAB2-4C4A-995B-597B4357D4B2}"/>
              </a:ext>
            </a:extLst>
          </p:cNvPr>
          <p:cNvSpPr txBox="1"/>
          <p:nvPr/>
        </p:nvSpPr>
        <p:spPr>
          <a:xfrm>
            <a:off x="8457544" y="4532986"/>
            <a:ext cx="190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Roboto" panose="02000000000000000000" pitchFamily="2" charset="0"/>
                <a:ea typeface="Roboto" panose="02000000000000000000" pitchFamily="2" charset="0"/>
              </a:rPr>
              <a:t>R$ 38.228,40	</a:t>
            </a:r>
          </a:p>
        </p:txBody>
      </p:sp>
    </p:spTree>
    <p:extLst>
      <p:ext uri="{BB962C8B-B14F-4D97-AF65-F5344CB8AC3E}">
        <p14:creationId xmlns:p14="http://schemas.microsoft.com/office/powerpoint/2010/main" val="53788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AE9AC5-E16B-4E9D-94E2-2DA79297E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15" b="9925"/>
          <a:stretch/>
        </p:blipFill>
        <p:spPr>
          <a:xfrm>
            <a:off x="-5593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CCF4F13-2D99-4712-9310-2DC70222F1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C8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latin typeface="Roboto Black" panose="02000000000000000000" pitchFamily="2" charset="0"/>
                <a:ea typeface="Roboto Black" panose="02000000000000000000" pitchFamily="2" charset="0"/>
                <a:cs typeface="Raavi" panose="020B0502040204020203" pitchFamily="34" charset="0"/>
              </a:rPr>
              <a:t>Problema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F3B94-8C43-459B-8A41-1880ADD10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1307060" y="202698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648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62C9245-1BBE-445E-AF19-DBBE5CAF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41" y="3462617"/>
            <a:ext cx="4075530" cy="3266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72F6D-ED3E-48A0-B12C-73D0995C8605}"/>
              </a:ext>
            </a:extLst>
          </p:cNvPr>
          <p:cNvSpPr/>
          <p:nvPr/>
        </p:nvSpPr>
        <p:spPr>
          <a:xfrm>
            <a:off x="0" y="0"/>
            <a:ext cx="1640114" cy="6858000"/>
          </a:xfrm>
          <a:prstGeom prst="rect">
            <a:avLst/>
          </a:prstGeom>
          <a:solidFill>
            <a:srgbClr val="00C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CC8F"/>
                </a:solidFill>
              </a:ln>
              <a:solidFill>
                <a:srgbClr val="00CC8F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A4A6E-CF2B-4FD2-8395-711A2F1F9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722" y="1038757"/>
            <a:ext cx="7766956" cy="5286375"/>
          </a:xfrm>
        </p:spPr>
        <p:txBody>
          <a:bodyPr/>
          <a:lstStyle/>
          <a:p>
            <a:pPr marL="0" indent="0">
              <a:buNone/>
            </a:pPr>
            <a:r>
              <a:rPr lang="pt-BR" u="sng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Segurança</a:t>
            </a:r>
            <a:r>
              <a:rPr lang="pt-BR" b="1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não é levada em consideração nas soluções atuais.</a:t>
            </a:r>
          </a:p>
          <a:p>
            <a:pPr marL="0" indent="0">
              <a:buNone/>
            </a:pPr>
            <a:endParaRPr lang="pt-BR" b="1" dirty="0">
              <a:solidFill>
                <a:srgbClr val="00CC8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pt-BR" u="sng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Não há uma centralização</a:t>
            </a:r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acerca dos dados de arrendamentos.</a:t>
            </a:r>
          </a:p>
          <a:p>
            <a:pPr marL="0" indent="0">
              <a:buNone/>
            </a:pPr>
            <a:endParaRPr lang="pt-BR" dirty="0">
              <a:solidFill>
                <a:srgbClr val="00CC8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Plataformas possuem auxílio </a:t>
            </a:r>
            <a:r>
              <a:rPr lang="pt-BR" u="sng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apenas na divulgação</a:t>
            </a:r>
            <a:r>
              <a:rPr lang="pt-BR" dirty="0">
                <a:solidFill>
                  <a:srgbClr val="00CC8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pt-BR" dirty="0">
              <a:solidFill>
                <a:srgbClr val="00CC8F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D73BFA-659A-4071-81FC-017ACE3AE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65682" y="5921326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48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7C250E7-3084-4370-A3CF-515CEA2C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77" b="26747"/>
          <a:stretch/>
        </p:blipFill>
        <p:spPr>
          <a:xfrm>
            <a:off x="0" y="-882233"/>
            <a:ext cx="12192000" cy="774023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486C033-22C7-4C2C-9A48-2C14BF9D143A}"/>
              </a:ext>
            </a:extLst>
          </p:cNvPr>
          <p:cNvSpPr/>
          <p:nvPr/>
        </p:nvSpPr>
        <p:spPr>
          <a:xfrm>
            <a:off x="0" y="-882233"/>
            <a:ext cx="12192000" cy="7740233"/>
          </a:xfrm>
          <a:prstGeom prst="rect">
            <a:avLst/>
          </a:prstGeom>
          <a:solidFill>
            <a:srgbClr val="00CC8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B57511-9C15-4A22-BD2D-84C6ED1D89BB}"/>
              </a:ext>
            </a:extLst>
          </p:cNvPr>
          <p:cNvSpPr txBox="1"/>
          <p:nvPr/>
        </p:nvSpPr>
        <p:spPr>
          <a:xfrm>
            <a:off x="347044" y="1587499"/>
            <a:ext cx="94481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Validação </a:t>
            </a:r>
          </a:p>
          <a:p>
            <a:r>
              <a:rPr lang="pt-BR" sz="8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do Problema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E030BE-BADF-4FA0-9426-C94685DA2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1109453" y="5848754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66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8691B0-FD1C-4DC1-8F8A-4EC3A19DB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" y="0"/>
            <a:ext cx="12184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0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F30938A-C597-4E25-935B-44AFBD6A14C3}"/>
              </a:ext>
            </a:extLst>
          </p:cNvPr>
          <p:cNvSpPr/>
          <p:nvPr/>
        </p:nvSpPr>
        <p:spPr>
          <a:xfrm>
            <a:off x="7962900" y="0"/>
            <a:ext cx="4229100" cy="6858000"/>
          </a:xfrm>
          <a:prstGeom prst="rect">
            <a:avLst/>
          </a:prstGeom>
          <a:solidFill>
            <a:srgbClr val="00C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00CC8F"/>
                </a:solidFill>
              </a:ln>
              <a:solidFill>
                <a:srgbClr val="00CC8F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DAABB7-D80D-4003-98CE-42EC8CF12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9" t="17775"/>
          <a:stretch/>
        </p:blipFill>
        <p:spPr>
          <a:xfrm>
            <a:off x="6177919" y="1120777"/>
            <a:ext cx="6014082" cy="57372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C2B4E6-BFFE-4292-AEF5-A1DA34233BED}"/>
              </a:ext>
            </a:extLst>
          </p:cNvPr>
          <p:cNvSpPr txBox="1"/>
          <p:nvPr/>
        </p:nvSpPr>
        <p:spPr>
          <a:xfrm>
            <a:off x="1350628" y="2516697"/>
            <a:ext cx="4663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solidFill>
                  <a:srgbClr val="00CC8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Solução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81ADEB-DA7D-4F78-9AA1-95F7AC35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86"/>
          <a:stretch/>
        </p:blipFill>
        <p:spPr>
          <a:xfrm>
            <a:off x="11312653" y="156583"/>
            <a:ext cx="879347" cy="807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797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B11049-3E32-4B95-A221-D1AF0EC2D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" r="1248" b="1"/>
          <a:stretch/>
        </p:blipFill>
        <p:spPr>
          <a:xfrm>
            <a:off x="86943" y="0"/>
            <a:ext cx="12105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9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5991A09-A7DA-46F9-B034-1F9F06C66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5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1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159</Words>
  <Application>Microsoft Office PowerPoint</Application>
  <PresentationFormat>Widescreen</PresentationFormat>
  <Paragraphs>58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Raavi</vt:lpstr>
      <vt:lpstr>Roboto</vt:lpstr>
      <vt:lpstr>Roboto Black</vt:lpstr>
      <vt:lpstr>Roboto Light</vt:lpstr>
      <vt:lpstr>Roboto Medium</vt:lpstr>
      <vt:lpstr>Rubik</vt:lpstr>
      <vt:lpstr>Tema do Office</vt:lpstr>
      <vt:lpstr>Ttt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Ttt</dc:title>
  <dc:creator>Fernando Duarte Pascoal</dc:creator>
  <cp:lastModifiedBy>DUSIK, Eduardo | ACCERA</cp:lastModifiedBy>
  <cp:revision>36</cp:revision>
  <dcterms:created xsi:type="dcterms:W3CDTF">2019-01-31T23:42:45Z</dcterms:created>
  <dcterms:modified xsi:type="dcterms:W3CDTF">2019-02-07T05:44:31Z</dcterms:modified>
</cp:coreProperties>
</file>